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eb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5" r:id="rId3"/>
    <p:sldId id="276" r:id="rId4"/>
    <p:sldId id="258" r:id="rId5"/>
    <p:sldId id="273" r:id="rId6"/>
    <p:sldId id="260" r:id="rId7"/>
    <p:sldId id="271" r:id="rId8"/>
    <p:sldId id="261" r:id="rId9"/>
    <p:sldId id="274" r:id="rId10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FF00"/>
    <a:srgbClr val="A8AC7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374" autoAdjust="0"/>
  </p:normalViewPr>
  <p:slideViewPr>
    <p:cSldViewPr snapToGrid="0">
      <p:cViewPr varScale="1">
        <p:scale>
          <a:sx n="86" d="100"/>
          <a:sy n="86" d="100"/>
        </p:scale>
        <p:origin x="5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A38A14-7C90-462C-A775-414DE1AF61D4}" type="datetimeFigureOut">
              <a:rPr lang="ru-RU" smtClean="0"/>
              <a:t>15.06.2025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63A4CE-5B23-4487-9AC4-A4A3F1367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452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1230B8-E1EA-4B0B-A43B-D2C400B089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2965927-3CAF-4B23-B87C-990B43903D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FE69455-364C-490B-966A-C655D5F17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6AD3C-D870-415F-B0E8-E4EA3DB7C75F}" type="datetime1">
              <a:rPr lang="ru-RU" smtClean="0"/>
              <a:t>15.06.2025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3AD8F9D-22B2-4E62-99F0-B22B73E60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1618C0-147C-4908-9FFE-B5B4ECDB8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EF7-B121-4EE1-B015-EE039E903D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885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6A409A-15D3-4988-8152-A44CD541B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D62E514-85A2-4A56-916C-4402BE596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1E132EC-30DD-410C-8D6B-172AE5B61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72D9-96D5-434D-B81D-7BC700614F99}" type="datetime1">
              <a:rPr lang="ru-RU" smtClean="0"/>
              <a:t>15.06.2025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B8DBC5-6D3A-4CF3-8735-0D7D9631E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F4DD6-AFF8-431B-8417-898F8E1C2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EF7-B121-4EE1-B015-EE039E903D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143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F6179D1-82E4-4EE5-8A81-93852D1027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F538CE7-7077-4C26-BAA5-6EEBEC587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61E6E3-7F3E-498C-96DF-1EA5C3E50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67BA4-6789-4A3D-AE99-0F32F62C7AC7}" type="datetime1">
              <a:rPr lang="ru-RU" smtClean="0"/>
              <a:t>15.06.2025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98EE6F3-BE8F-4677-933D-A15281C8F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5FA59F-E71B-4C55-A13F-A283EE034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EF7-B121-4EE1-B015-EE039E903D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61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650686-3D36-4155-B0AA-69BF239CE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136460-48FE-4590-A544-03189E61BC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C7B6436-94AD-4B89-A81A-E7B2AE6DB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CEE0E-BEB6-4AAD-BE37-0D3A9D498776}" type="datetime1">
              <a:rPr lang="ru-RU" smtClean="0"/>
              <a:t>15.06.2025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950FF1-B27A-4794-9E2D-EBE23C839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1D8E73B-FADC-4327-8CFE-4175D7174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EF7-B121-4EE1-B015-EE039E903D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1284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61D017-10A2-4096-9AC1-014748EB9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823524-0B1A-4401-B63B-047BA1B07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33FE7EF-2E8D-4B33-9CBC-7FF6C81DA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2387-02AC-469B-B7E7-212C7C80DC2D}" type="datetime1">
              <a:rPr lang="ru-RU" smtClean="0"/>
              <a:t>15.06.2025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7BD793-05BC-4C8D-8606-A6F880D32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4BBAC0A-F0E8-4BED-9D79-1AE0BEF88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EF7-B121-4EE1-B015-EE039E903D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976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FCE74D-AF6A-4508-A964-26B518CCF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A49B33-5EB0-4521-B7AE-A631DEDE9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D8CBCCC-8297-4460-B5B2-483E82C0B4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5BF052F-7D6D-483D-97F6-978D69BD7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27EA-377C-4CF2-819A-0ED6517435B4}" type="datetime1">
              <a:rPr lang="ru-RU" smtClean="0"/>
              <a:t>15.06.2025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C714C65-3DD7-4F06-8F04-532A38FCC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831C99D-ADE4-49E1-828B-11AC4C74D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EF7-B121-4EE1-B015-EE039E903D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984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25220C-8CA4-4A32-A99F-A13C070F4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D5A86AF-15AA-402D-B942-282564513B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512A75F-5CB5-4C30-B1DD-A209A14B48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A8B1AE-6705-45AA-B706-D32C3D719D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AAF8AAF-3436-4C44-A95A-4DE1164116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D42F7CE-3FD8-49F2-A7F8-2F44A40A7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B9DB-5760-4B9D-9B7D-DD301FDFD033}" type="datetime1">
              <a:rPr lang="ru-RU" smtClean="0"/>
              <a:t>15.06.2025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1A7B320-6BE1-436B-AEA4-62B5EC0A3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1DA47C7-60FB-4DB3-9F6F-4F65973DA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EF7-B121-4EE1-B015-EE039E903D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2364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38C748-243D-4FB3-835B-CE0C74697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70F3933-F364-43E5-8497-555E05DD3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8B546-1F0C-4786-991B-D167AEEDE86B}" type="datetime1">
              <a:rPr lang="ru-RU" smtClean="0"/>
              <a:t>15.06.2025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2A36CCA-73C2-4ADB-AF2E-312B2636F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350C6E3-FE15-4069-94CA-BD38DD7C2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EF7-B121-4EE1-B015-EE039E903D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4557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96CE84A-7246-4E9B-B98C-4273CB7F0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AF543-81FE-4303-B81A-150AFAC2AD63}" type="datetime1">
              <a:rPr lang="ru-RU" smtClean="0"/>
              <a:t>15.06.2025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95F245B-8C34-429C-AF61-BF785F8D2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86AF202-2953-44C7-BC9E-06F4DFDD0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EF7-B121-4EE1-B015-EE039E903D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158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425941-35C8-47A0-BB95-CD741AD1E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09C395-0572-4A36-800F-BDFDABD76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B4B88C3-257E-40A9-9A09-6ACE295BA7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881911-BC04-4AF3-89CD-FD00CAED7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AF99-6BC0-47DA-BF80-DFFBB8B196DF}" type="datetime1">
              <a:rPr lang="ru-RU" smtClean="0"/>
              <a:t>15.06.2025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1762F86-58DC-4AAF-A875-BAA5CFB54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86452A6-3C01-4AC4-A48E-C86223238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EF7-B121-4EE1-B015-EE039E903D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025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7B9FA2-EB38-47BA-B398-47ADE8568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39982B2-D20F-4476-9993-35FD4072C4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0C9FD8D-4F71-422C-BAD2-C40EB1484B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543E864-124A-4669-A22C-B11C77F5C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78173-41F5-4A1F-99FF-64753C93331B}" type="datetime1">
              <a:rPr lang="ru-RU" smtClean="0"/>
              <a:t>15.06.2025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BD8E157-45E6-4876-8F4B-F618DF161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14647EA-555D-4429-B73A-B06247159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EF7-B121-4EE1-B015-EE039E903D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0585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83FBC-21EF-4DFA-9A14-AB28FD72E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4095D68-4BC6-4110-9292-91FDE6E352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8DEF5B-4DB7-4FB3-936D-0B066DA5E0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C5D88-1402-4C54-A69D-D14F85063ED2}" type="datetime1">
              <a:rPr lang="ru-RU" smtClean="0"/>
              <a:t>15.06.2025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7B30BA-CAAD-4DEF-9607-92E5079020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C459AF7-8EF1-4306-B031-CF47F2D320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1AEF7-B121-4EE1-B015-EE039E903D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85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bw.tj/" TargetMode="External"/><Relationship Id="rId2" Type="http://schemas.openxmlformats.org/officeDocument/2006/relationships/hyperlink" Target="mailto:info@ibw.tj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eb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fif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jf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svg"/><Relationship Id="rId2" Type="http://schemas.openxmlformats.org/officeDocument/2006/relationships/image" Target="../media/image9.jf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hyperlink" Target="mailto:info@ibw.tj" TargetMode="External"/><Relationship Id="rId7" Type="http://schemas.openxmlformats.org/officeDocument/2006/relationships/image" Target="../media/image19.png"/><Relationship Id="rId2" Type="http://schemas.openxmlformats.org/officeDocument/2006/relationships/hyperlink" Target="https://ibw.tj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10" Type="http://schemas.openxmlformats.org/officeDocument/2006/relationships/image" Target="../media/image22.sv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7985BE-AF39-44CF-B0BD-362FF82440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697" y="2601166"/>
            <a:ext cx="11825055" cy="890005"/>
          </a:xfrm>
        </p:spPr>
        <p:txBody>
          <a:bodyPr>
            <a:noAutofit/>
          </a:bodyPr>
          <a:lstStyle/>
          <a:p>
            <a:r>
              <a:rPr lang="en-US" sz="46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alatino Linotype" panose="02040502050505030304" pitchFamily="18" charset="0"/>
              </a:rPr>
              <a:t>ISLAMIC BANKING WINDOW</a:t>
            </a:r>
            <a:br>
              <a:rPr lang="en-US" sz="46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alatino Linotype" panose="02040502050505030304" pitchFamily="18" charset="0"/>
              </a:rPr>
            </a:br>
            <a:r>
              <a:rPr lang="en-US" sz="46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alatino Linotype" panose="02040502050505030304" pitchFamily="18" charset="0"/>
              </a:rPr>
              <a:t>MCF “IMON”</a:t>
            </a:r>
            <a:endParaRPr lang="ru-RU" sz="4600" b="1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4" name="Прямоугольный треугольник 3">
            <a:extLst>
              <a:ext uri="{FF2B5EF4-FFF2-40B4-BE49-F238E27FC236}">
                <a16:creationId xmlns:a16="http://schemas.microsoft.com/office/drawing/2014/main" id="{993BAD8E-4D3E-4BA9-9FB4-67E76CA17F19}"/>
              </a:ext>
            </a:extLst>
          </p:cNvPr>
          <p:cNvSpPr/>
          <p:nvPr/>
        </p:nvSpPr>
        <p:spPr>
          <a:xfrm rot="10800000">
            <a:off x="8254767" y="0"/>
            <a:ext cx="3937233" cy="2684477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Трапеция 4">
            <a:extLst>
              <a:ext uri="{FF2B5EF4-FFF2-40B4-BE49-F238E27FC236}">
                <a16:creationId xmlns:a16="http://schemas.microsoft.com/office/drawing/2014/main" id="{61A78AB0-698E-4485-82D1-2CC71468D065}"/>
              </a:ext>
            </a:extLst>
          </p:cNvPr>
          <p:cNvSpPr/>
          <p:nvPr/>
        </p:nvSpPr>
        <p:spPr>
          <a:xfrm>
            <a:off x="-1" y="4160939"/>
            <a:ext cx="9667783" cy="2697061"/>
          </a:xfrm>
          <a:custGeom>
            <a:avLst/>
            <a:gdLst>
              <a:gd name="connsiteX0" fmla="*/ 0 w 3533775"/>
              <a:gd name="connsiteY0" fmla="*/ 2562225 h 2562225"/>
              <a:gd name="connsiteX1" fmla="*/ 640556 w 3533775"/>
              <a:gd name="connsiteY1" fmla="*/ 0 h 2562225"/>
              <a:gd name="connsiteX2" fmla="*/ 2893219 w 3533775"/>
              <a:gd name="connsiteY2" fmla="*/ 0 h 2562225"/>
              <a:gd name="connsiteX3" fmla="*/ 3533775 w 3533775"/>
              <a:gd name="connsiteY3" fmla="*/ 2562225 h 2562225"/>
              <a:gd name="connsiteX4" fmla="*/ 0 w 3533775"/>
              <a:gd name="connsiteY4" fmla="*/ 2562225 h 2562225"/>
              <a:gd name="connsiteX0" fmla="*/ 0 w 3533775"/>
              <a:gd name="connsiteY0" fmla="*/ 2619375 h 2619375"/>
              <a:gd name="connsiteX1" fmla="*/ 11906 w 3533775"/>
              <a:gd name="connsiteY1" fmla="*/ 0 h 2619375"/>
              <a:gd name="connsiteX2" fmla="*/ 2893219 w 3533775"/>
              <a:gd name="connsiteY2" fmla="*/ 57150 h 2619375"/>
              <a:gd name="connsiteX3" fmla="*/ 3533775 w 3533775"/>
              <a:gd name="connsiteY3" fmla="*/ 2619375 h 2619375"/>
              <a:gd name="connsiteX4" fmla="*/ 0 w 3533775"/>
              <a:gd name="connsiteY4" fmla="*/ 2619375 h 2619375"/>
              <a:gd name="connsiteX0" fmla="*/ 0 w 3533775"/>
              <a:gd name="connsiteY0" fmla="*/ 2619375 h 2619375"/>
              <a:gd name="connsiteX1" fmla="*/ 11906 w 3533775"/>
              <a:gd name="connsiteY1" fmla="*/ 0 h 2619375"/>
              <a:gd name="connsiteX2" fmla="*/ 2170294 w 3533775"/>
              <a:gd name="connsiteY2" fmla="*/ 0 h 2619375"/>
              <a:gd name="connsiteX3" fmla="*/ 3533775 w 3533775"/>
              <a:gd name="connsiteY3" fmla="*/ 2619375 h 2619375"/>
              <a:gd name="connsiteX4" fmla="*/ 0 w 3533775"/>
              <a:gd name="connsiteY4" fmla="*/ 2619375 h 2619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33775" h="2619375">
                <a:moveTo>
                  <a:pt x="0" y="2619375"/>
                </a:moveTo>
                <a:cubicBezTo>
                  <a:pt x="3969" y="1746250"/>
                  <a:pt x="7937" y="873125"/>
                  <a:pt x="11906" y="0"/>
                </a:cubicBezTo>
                <a:lnTo>
                  <a:pt x="2170294" y="0"/>
                </a:lnTo>
                <a:lnTo>
                  <a:pt x="3533775" y="2619375"/>
                </a:lnTo>
                <a:lnTo>
                  <a:pt x="0" y="2619375"/>
                </a:ln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en-US" sz="1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Head office</a:t>
            </a:r>
          </a:p>
          <a:p>
            <a:pPr lvl="2"/>
            <a:r>
              <a:rPr lang="en-US" sz="1600" b="1" dirty="0">
                <a:solidFill>
                  <a:schemeClr val="tx1"/>
                </a:solidFill>
                <a:latin typeface="Bookman Old Style" panose="02050604050505020204" pitchFamily="18" charset="0"/>
                <a:cs typeface="Segoe UI Semibold" panose="020B0702040204020203" pitchFamily="34" charset="0"/>
              </a:rPr>
              <a:t>735700 Republic of Tajikistan</a:t>
            </a:r>
          </a:p>
          <a:p>
            <a:pPr lvl="2"/>
            <a:r>
              <a:rPr lang="en-US" sz="1600" b="1" dirty="0">
                <a:solidFill>
                  <a:schemeClr val="tx1"/>
                </a:solidFill>
                <a:latin typeface="Bookman Old Style" panose="02050604050505020204" pitchFamily="18" charset="0"/>
                <a:cs typeface="Segoe UI Semibold" panose="020B0702040204020203" pitchFamily="34" charset="0"/>
              </a:rPr>
              <a:t>Sogd Province, Khujand city, microdistrict 19, 55</a:t>
            </a:r>
          </a:p>
          <a:p>
            <a:pPr lvl="2"/>
            <a:endParaRPr lang="en-US" sz="1600" dirty="0">
              <a:solidFill>
                <a:schemeClr val="tx1"/>
              </a:solidFill>
            </a:endParaRPr>
          </a:p>
          <a:p>
            <a:pPr lvl="2"/>
            <a:r>
              <a:rPr lang="en-US" sz="1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Contact</a:t>
            </a:r>
          </a:p>
          <a:p>
            <a:pPr lvl="2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Phone 	+992 48 701 4444</a:t>
            </a:r>
          </a:p>
          <a:p>
            <a:pPr lvl="2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Email 	</a:t>
            </a:r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info@ibw.tj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	</a:t>
            </a:r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www.ibw.tj</a:t>
            </a:r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7B0954C-2F38-49E1-A902-AA9C4824ED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949" y="0"/>
            <a:ext cx="1866900" cy="1714500"/>
          </a:xfrm>
          <a:prstGeom prst="rect">
            <a:avLst/>
          </a:prstGeom>
        </p:spPr>
      </p:pic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4D847539-6555-467C-A845-9D9A05E23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EF7-B121-4EE1-B015-EE039E903D7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277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E3823F-51AB-43BF-9335-1EC447373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4886"/>
          </a:xfrm>
        </p:spPr>
        <p:txBody>
          <a:bodyPr>
            <a:normAutofit fontScale="90000"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</a:pPr>
            <a:br>
              <a:rPr lang="tg-Cyrl-TJ" sz="32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ABOUT US</a:t>
            </a:r>
            <a:b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80A120-6F58-4728-8BAF-4EE4A943B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5137"/>
            <a:ext cx="10800000" cy="4208015"/>
          </a:xfrm>
        </p:spPr>
        <p:txBody>
          <a:bodyPr anchor="ctr">
            <a:normAutofit/>
          </a:bodyPr>
          <a:lstStyle/>
          <a:p>
            <a:pPr marL="171450" indent="-171450">
              <a:lnSpc>
                <a:spcPct val="150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Obtaining a </a:t>
            </a:r>
            <a:r>
              <a:rPr lang="ru-RU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License of the National Bank of Tajikistan </a:t>
            </a:r>
            <a:r>
              <a:rPr lang="en-US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February 3, 2020.</a:t>
            </a:r>
            <a:endParaRPr lang="ru-RU" b="1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50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Commencement of operations - </a:t>
            </a:r>
            <a:r>
              <a:rPr lang="ru-RU" sz="2400" b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April</a:t>
            </a:r>
            <a:r>
              <a:rPr lang="ru-RU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13, 2020.</a:t>
            </a:r>
            <a:endParaRPr lang="en-US" sz="2400" b="1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50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ru-RU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The </a:t>
            </a:r>
            <a:r>
              <a:rPr lang="ru-RU" sz="2400" b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first</a:t>
            </a:r>
            <a:r>
              <a:rPr lang="ru-RU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financing </a:t>
            </a:r>
            <a:r>
              <a:rPr lang="ru-RU" sz="2400" b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product</a:t>
            </a:r>
            <a:r>
              <a:rPr lang="ru-RU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MUR</a:t>
            </a:r>
            <a:r>
              <a:rPr lang="en-US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A</a:t>
            </a:r>
            <a:r>
              <a:rPr lang="ru-RU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BAHA.</a:t>
            </a:r>
            <a:endParaRPr lang="en-US" sz="2400" b="1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50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Home MURABAHA - </a:t>
            </a:r>
            <a:r>
              <a:rPr lang="ru-RU" sz="2400" b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January</a:t>
            </a:r>
            <a:r>
              <a:rPr lang="ru-RU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2021.</a:t>
            </a:r>
            <a:endParaRPr lang="en-US" sz="2400" b="1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50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sz="2400" b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Ijara</a:t>
            </a:r>
            <a:r>
              <a:rPr lang="en-US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muntahiya</a:t>
            </a:r>
            <a:r>
              <a:rPr lang="en-US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bitamlik</a:t>
            </a:r>
            <a:r>
              <a:rPr lang="en-US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b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December</a:t>
            </a:r>
            <a:r>
              <a:rPr lang="ru-RU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2021</a:t>
            </a:r>
            <a:r>
              <a:rPr lang="en-US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50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Salam - </a:t>
            </a:r>
            <a:r>
              <a:rPr lang="ru-RU" sz="2400" b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December</a:t>
            </a:r>
            <a:r>
              <a:rPr lang="ru-RU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2022</a:t>
            </a:r>
            <a:r>
              <a:rPr lang="en-US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lnSpc>
                <a:spcPct val="150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sz="2400" b="1" dirty="0" err="1">
                <a:latin typeface="Palatino Linotype" panose="02040502050505030304" pitchFamily="18" charset="0"/>
                <a:cs typeface="Times New Roman" panose="02020603050405020304" pitchFamily="18" charset="0"/>
              </a:rPr>
              <a:t>Qard</a:t>
            </a:r>
            <a:r>
              <a:rPr lang="en-US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Hasan – June 2024.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C7ADA08-6028-42B6-A33A-E4691E1A1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EF7-B121-4EE1-B015-EE039E903D7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645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6000">
              <a:srgbClr val="BECEEA"/>
            </a:gs>
            <a:gs pos="20000">
              <a:schemeClr val="accent1">
                <a:lumMod val="5000"/>
                <a:lumOff val="95000"/>
              </a:schemeClr>
            </a:gs>
            <a:gs pos="37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E3823F-51AB-43BF-9335-1EC447373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4886"/>
          </a:xfrm>
        </p:spPr>
        <p:txBody>
          <a:bodyPr>
            <a:normAutofit fontScale="90000"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</a:pPr>
            <a:br>
              <a:rPr lang="tg-Cyrl-TJ" sz="32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ABOUT US</a:t>
            </a:r>
            <a:b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80A120-6F58-4728-8BAF-4EE4A943B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5420"/>
            <a:ext cx="10515600" cy="5507453"/>
          </a:xfrm>
        </p:spPr>
        <p:txBody>
          <a:bodyPr>
            <a:normAutofit/>
          </a:bodyPr>
          <a:lstStyle/>
          <a:p>
            <a:pPr marL="171450" indent="-171450" algn="justLow"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CAPITAL ATTRACTION</a:t>
            </a:r>
          </a:p>
          <a:p>
            <a:pPr marL="0" indent="0" algn="justLow">
              <a:spcBef>
                <a:spcPts val="30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foreign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accepted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Islamic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financing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7, 2023, the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Wakala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Agreement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Islamic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financing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signed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IBW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IU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Ministry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Finance of Tajikistan.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spcBef>
                <a:spcPts val="300"/>
              </a:spcBef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Low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OPENING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SERVICE CENTER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service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center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opened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Bokhtar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August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11, 2023.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Through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Service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Center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IBW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expanding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Khatlon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Low"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second service center was opened on September 16, 2024 in the capital of Tajikistan, Dushanbe city.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C7ADA08-6028-42B6-A33A-E4691E1A1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EF7-B121-4EE1-B015-EE039E903D7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486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6A8785-29EB-4D46-8CFD-96EEE247C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456" y="200025"/>
            <a:ext cx="4129088" cy="1042988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mission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EA9F45D-0392-4093-A1B1-50BB3D2E0A41}"/>
              </a:ext>
            </a:extLst>
          </p:cNvPr>
          <p:cNvSpPr/>
          <p:nvPr/>
        </p:nvSpPr>
        <p:spPr>
          <a:xfrm>
            <a:off x="685800" y="1857386"/>
            <a:ext cx="10080000" cy="3785652"/>
          </a:xfrm>
          <a:prstGeom prst="rect">
            <a:avLst/>
          </a:prstGeom>
        </p:spPr>
        <p:txBody>
          <a:bodyPr wrap="square" numCol="1" spcCol="360000" anchor="ctr">
            <a:spAutoFit/>
          </a:bodyPr>
          <a:lstStyle/>
          <a:p>
            <a:pPr algn="justLow">
              <a:spcBef>
                <a:spcPts val="300"/>
              </a:spcBef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facilitate the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establishment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development of Islamic financ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the country as an alternative financial service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system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 well as the implementation of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ethical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justice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-based principles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transactions,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prescribed by Islam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055FDDB7-E403-4EE5-BE1B-2B463F3CE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EF7-B121-4EE1-B015-EE039E903D7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029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1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10D281F5-90E5-4968-B4BF-DFACAC0D94A7}"/>
              </a:ext>
            </a:extLst>
          </p:cNvPr>
          <p:cNvSpPr txBox="1">
            <a:spLocks/>
          </p:cNvSpPr>
          <p:nvPr/>
        </p:nvSpPr>
        <p:spPr>
          <a:xfrm>
            <a:off x="3467101" y="365125"/>
            <a:ext cx="52577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OBJECTIVES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9B947070-EDE3-4EC3-8DBC-DB930B28E558}"/>
              </a:ext>
            </a:extLst>
          </p:cNvPr>
          <p:cNvSpPr txBox="1">
            <a:spLocks/>
          </p:cNvSpPr>
          <p:nvPr/>
        </p:nvSpPr>
        <p:spPr>
          <a:xfrm>
            <a:off x="532660" y="1649413"/>
            <a:ext cx="11105539" cy="4351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Compliance with the principles of transparency, justice and trust.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Increasing the level of Islamic financial knowledge of society.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Expanding the range of products.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Attracting domestic and foreign investment.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BD166E-E9B2-477A-B275-A0C8F859B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EF7-B121-4EE1-B015-EE039E903D7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883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6A8785-29EB-4D46-8CFD-96EEE247C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7150" y="200812"/>
            <a:ext cx="10116986" cy="6477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 BODY</a:t>
            </a:r>
            <a:endParaRPr lang="ru-RU" sz="4000" b="1" dirty="0">
              <a:ln w="0"/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15E548C5-AC93-4CEE-B16D-8903AA816DBB}"/>
              </a:ext>
            </a:extLst>
          </p:cNvPr>
          <p:cNvSpPr txBox="1">
            <a:spLocks/>
          </p:cNvSpPr>
          <p:nvPr/>
        </p:nvSpPr>
        <p:spPr>
          <a:xfrm>
            <a:off x="5286026" y="28575"/>
            <a:ext cx="4496499" cy="10429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C3A3DCB9-8153-43AF-891E-77304C95D564}"/>
              </a:ext>
            </a:extLst>
          </p:cNvPr>
          <p:cNvSpPr/>
          <p:nvPr/>
        </p:nvSpPr>
        <p:spPr>
          <a:xfrm>
            <a:off x="3210188" y="1254111"/>
            <a:ext cx="5771624" cy="1042988"/>
          </a:xfrm>
          <a:prstGeom prst="roundRect">
            <a:avLst/>
          </a:prstGeom>
          <a:gradFill>
            <a:gsLst>
              <a:gs pos="80000">
                <a:schemeClr val="accent1">
                  <a:lumMod val="105000"/>
                  <a:satMod val="103000"/>
                  <a:tint val="73000"/>
                  <a:alpha val="25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BOARD OF TRUSTEES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6EFE3AB4-FC22-4AEA-B285-1C4D18590392}"/>
              </a:ext>
            </a:extLst>
          </p:cNvPr>
          <p:cNvCxnSpPr/>
          <p:nvPr/>
        </p:nvCxnSpPr>
        <p:spPr>
          <a:xfrm flipH="1">
            <a:off x="2222500" y="1760600"/>
            <a:ext cx="0" cy="90000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D0B47759-BADB-421C-BED6-E23B334B7DD2}"/>
              </a:ext>
            </a:extLst>
          </p:cNvPr>
          <p:cNvCxnSpPr/>
          <p:nvPr/>
        </p:nvCxnSpPr>
        <p:spPr>
          <a:xfrm flipH="1">
            <a:off x="7534275" y="2300423"/>
            <a:ext cx="0" cy="43200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71355D38-D9D2-436D-91D2-648AE03F6947}"/>
              </a:ext>
            </a:extLst>
          </p:cNvPr>
          <p:cNvCxnSpPr/>
          <p:nvPr/>
        </p:nvCxnSpPr>
        <p:spPr>
          <a:xfrm flipH="1">
            <a:off x="7529601" y="3838826"/>
            <a:ext cx="0" cy="34200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93A9CB4B-F8AF-442B-B048-2846A778E029}"/>
              </a:ext>
            </a:extLst>
          </p:cNvPr>
          <p:cNvCxnSpPr/>
          <p:nvPr/>
        </p:nvCxnSpPr>
        <p:spPr>
          <a:xfrm flipH="1">
            <a:off x="9696450" y="5229762"/>
            <a:ext cx="0" cy="39600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4B659567-B8C8-4522-8468-98CF18D47CAA}"/>
              </a:ext>
            </a:extLst>
          </p:cNvPr>
          <p:cNvCxnSpPr/>
          <p:nvPr/>
        </p:nvCxnSpPr>
        <p:spPr>
          <a:xfrm flipH="1">
            <a:off x="5374672" y="5229762"/>
            <a:ext cx="0" cy="39600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629C66C7-9005-425F-BF0F-7C2B3456D952}"/>
              </a:ext>
            </a:extLst>
          </p:cNvPr>
          <p:cNvCxnSpPr>
            <a:cxnSpLocks/>
          </p:cNvCxnSpPr>
          <p:nvPr/>
        </p:nvCxnSpPr>
        <p:spPr>
          <a:xfrm flipH="1" flipV="1">
            <a:off x="2202722" y="1771193"/>
            <a:ext cx="1008000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13B664FC-149D-49C6-9161-8F8B6903216B}"/>
              </a:ext>
            </a:extLst>
          </p:cNvPr>
          <p:cNvSpPr/>
          <p:nvPr/>
        </p:nvSpPr>
        <p:spPr>
          <a:xfrm>
            <a:off x="600338" y="2653608"/>
            <a:ext cx="3240000" cy="1440000"/>
          </a:xfrm>
          <a:prstGeom prst="roundRect">
            <a:avLst/>
          </a:prstGeom>
          <a:gradFill>
            <a:gsLst>
              <a:gs pos="80000">
                <a:schemeClr val="accent1">
                  <a:lumMod val="105000"/>
                  <a:satMod val="103000"/>
                  <a:tint val="73000"/>
                  <a:alpha val="25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COMMITTEE on ISLAMIC FINANCE SERVICES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66D4F954-B872-4420-8280-112B690765DB}"/>
              </a:ext>
            </a:extLst>
          </p:cNvPr>
          <p:cNvSpPr/>
          <p:nvPr/>
        </p:nvSpPr>
        <p:spPr>
          <a:xfrm>
            <a:off x="5916651" y="2709577"/>
            <a:ext cx="3240000" cy="1129249"/>
          </a:xfrm>
          <a:prstGeom prst="roundRect">
            <a:avLst/>
          </a:prstGeom>
          <a:gradFill>
            <a:gsLst>
              <a:gs pos="80000">
                <a:schemeClr val="accent1">
                  <a:lumMod val="105000"/>
                  <a:satMod val="103000"/>
                  <a:tint val="73000"/>
                  <a:alpha val="25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CHAIRMAN</a:t>
            </a:r>
            <a:endParaRPr lang="ru-RU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: скругленные углы 22">
            <a:extLst>
              <a:ext uri="{FF2B5EF4-FFF2-40B4-BE49-F238E27FC236}">
                <a16:creationId xmlns:a16="http://schemas.microsoft.com/office/drawing/2014/main" id="{FC5C795A-8E66-47BD-8B28-5B7DB337F506}"/>
              </a:ext>
            </a:extLst>
          </p:cNvPr>
          <p:cNvSpPr/>
          <p:nvPr/>
        </p:nvSpPr>
        <p:spPr>
          <a:xfrm>
            <a:off x="4301776" y="4176493"/>
            <a:ext cx="6480000" cy="1042988"/>
          </a:xfrm>
          <a:prstGeom prst="roundRect">
            <a:avLst/>
          </a:prstGeom>
          <a:gradFill>
            <a:gsLst>
              <a:gs pos="80000">
                <a:schemeClr val="accent1">
                  <a:lumMod val="105000"/>
                  <a:satMod val="103000"/>
                  <a:tint val="73000"/>
                  <a:alpha val="25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ISLAMIC BANKING WINDOW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: скругленные углы 24">
            <a:extLst>
              <a:ext uri="{FF2B5EF4-FFF2-40B4-BE49-F238E27FC236}">
                <a16:creationId xmlns:a16="http://schemas.microsoft.com/office/drawing/2014/main" id="{D60F4C22-E9BE-4465-A35A-A685FF04218E}"/>
              </a:ext>
            </a:extLst>
          </p:cNvPr>
          <p:cNvSpPr/>
          <p:nvPr/>
        </p:nvSpPr>
        <p:spPr>
          <a:xfrm>
            <a:off x="1057150" y="5602424"/>
            <a:ext cx="5040000" cy="720000"/>
          </a:xfrm>
          <a:prstGeom prst="roundRect">
            <a:avLst/>
          </a:prstGeom>
          <a:gradFill>
            <a:gsLst>
              <a:gs pos="80000">
                <a:schemeClr val="accent1">
                  <a:lumMod val="105000"/>
                  <a:satMod val="103000"/>
                  <a:tint val="73000"/>
                  <a:alpha val="25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 CENTER in BOKHTAR city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56A14350-64E8-4E20-B947-F1E15A37783D}"/>
              </a:ext>
            </a:extLst>
          </p:cNvPr>
          <p:cNvSpPr/>
          <p:nvPr/>
        </p:nvSpPr>
        <p:spPr>
          <a:xfrm>
            <a:off x="6491888" y="5599976"/>
            <a:ext cx="5364000" cy="720000"/>
          </a:xfrm>
          <a:prstGeom prst="roundRect">
            <a:avLst/>
          </a:prstGeom>
          <a:gradFill>
            <a:gsLst>
              <a:gs pos="80000">
                <a:schemeClr val="accent1">
                  <a:lumMod val="105000"/>
                  <a:satMod val="103000"/>
                  <a:tint val="73000"/>
                  <a:alpha val="25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 CENTER in DUSHANBE city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432C0A8-C0E5-4100-AA13-F180E4312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EF7-B121-4EE1-B015-EE039E903D7F}" type="slidenum">
              <a:rPr lang="ru-RU" smtClean="0"/>
              <a:t>6</a:t>
            </a:fld>
            <a:endParaRPr lang="ru-RU"/>
          </a:p>
        </p:txBody>
      </p: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9E4E6F92-E216-4EEC-A58F-93CD70241F8D}"/>
              </a:ext>
            </a:extLst>
          </p:cNvPr>
          <p:cNvCxnSpPr>
            <a:cxnSpLocks/>
          </p:cNvCxnSpPr>
          <p:nvPr/>
        </p:nvCxnSpPr>
        <p:spPr>
          <a:xfrm>
            <a:off x="2225429" y="4100553"/>
            <a:ext cx="0" cy="60065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Прямая со стрелкой 27">
            <a:extLst>
              <a:ext uri="{FF2B5EF4-FFF2-40B4-BE49-F238E27FC236}">
                <a16:creationId xmlns:a16="http://schemas.microsoft.com/office/drawing/2014/main" id="{9077DACD-A529-492A-AC10-ACB51363647B}"/>
              </a:ext>
            </a:extLst>
          </p:cNvPr>
          <p:cNvCxnSpPr>
            <a:cxnSpLocks/>
            <a:endCxn id="23" idx="1"/>
          </p:cNvCxnSpPr>
          <p:nvPr/>
        </p:nvCxnSpPr>
        <p:spPr>
          <a:xfrm flipV="1">
            <a:off x="2202722" y="4697987"/>
            <a:ext cx="2099054" cy="322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7270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9000"/>
            <a:lum/>
          </a:blip>
          <a:srcRect/>
          <a:stretch>
            <a:fillRect l="-6000" t="50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09E4234-F6D1-487A-A3F2-6579CA236949}"/>
              </a:ext>
            </a:extLst>
          </p:cNvPr>
          <p:cNvSpPr/>
          <p:nvPr/>
        </p:nvSpPr>
        <p:spPr>
          <a:xfrm>
            <a:off x="333375" y="190500"/>
            <a:ext cx="1152524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COMMITTEE on ISLAMIC FINANCE SERVICES</a:t>
            </a:r>
          </a:p>
          <a:p>
            <a:pPr algn="ctr"/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(Shariah Board)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19468E8-16E4-4609-9D49-1F48B33598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5395" y="1648048"/>
            <a:ext cx="2601211" cy="1800000"/>
          </a:xfrm>
          <a:prstGeom prst="rect">
            <a:avLst/>
          </a:prstGeom>
          <a:solidFill>
            <a:srgbClr val="FFFFFF">
              <a:shade val="85000"/>
            </a:srgbClr>
          </a:solidFill>
          <a:ln w="6350" cap="sq">
            <a:solidFill>
              <a:schemeClr val="bg1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7967556-96A3-4108-A740-54EFF6B19FA4}"/>
              </a:ext>
            </a:extLst>
          </p:cNvPr>
          <p:cNvSpPr/>
          <p:nvPr/>
        </p:nvSpPr>
        <p:spPr>
          <a:xfrm>
            <a:off x="4518416" y="3438523"/>
            <a:ext cx="2876550" cy="7143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Palatino Linotype" panose="02040502050505030304" pitchFamily="18" charset="0"/>
              </a:rPr>
              <a:t>Mahmadruzi Shoev</a:t>
            </a:r>
          </a:p>
          <a:p>
            <a:pPr algn="ctr"/>
            <a:r>
              <a:rPr lang="en-US" sz="1600" dirty="0">
                <a:latin typeface="Palatino Linotype" panose="02040502050505030304" pitchFamily="18" charset="0"/>
              </a:rPr>
              <a:t>Chairman of the Committee</a:t>
            </a:r>
            <a:endParaRPr lang="ru-RU" sz="1600" dirty="0">
              <a:latin typeface="Palatino Linotype" panose="02040502050505030304" pitchFamily="18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487DF261-B395-409E-A040-D444488216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225" y="2371948"/>
            <a:ext cx="1800000" cy="1800000"/>
          </a:xfrm>
          <a:prstGeom prst="rect">
            <a:avLst/>
          </a:prstGeom>
        </p:spPr>
      </p:pic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C22CC5B-8669-4F70-9D4D-84E0EDE81580}"/>
              </a:ext>
            </a:extLst>
          </p:cNvPr>
          <p:cNvSpPr/>
          <p:nvPr/>
        </p:nvSpPr>
        <p:spPr>
          <a:xfrm>
            <a:off x="336631" y="4152898"/>
            <a:ext cx="2876550" cy="7143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Palatino Linotype" panose="02040502050505030304" pitchFamily="18" charset="0"/>
              </a:rPr>
              <a:t>Dr. Ashraf BIN MD Hashim</a:t>
            </a:r>
          </a:p>
          <a:p>
            <a:pPr algn="ctr"/>
            <a:r>
              <a:rPr lang="en-US" sz="1600" dirty="0">
                <a:latin typeface="Palatino Linotype" panose="02040502050505030304" pitchFamily="18" charset="0"/>
              </a:rPr>
              <a:t>Member of the Committee</a:t>
            </a:r>
            <a:endParaRPr lang="ru-RU" sz="1600" dirty="0">
              <a:latin typeface="Palatino Linotype" panose="02040502050505030304" pitchFamily="18" charset="0"/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1C567EFE-07DE-49C5-B105-B47AF72DAEE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0429" y="2371948"/>
            <a:ext cx="2334296" cy="1800000"/>
          </a:xfrm>
          <a:prstGeom prst="rect">
            <a:avLst/>
          </a:prstGeom>
        </p:spPr>
      </p:pic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F1DA9607-C3A6-4434-A52A-E44A086E332B}"/>
              </a:ext>
            </a:extLst>
          </p:cNvPr>
          <p:cNvSpPr/>
          <p:nvPr/>
        </p:nvSpPr>
        <p:spPr>
          <a:xfrm>
            <a:off x="8263802" y="4152898"/>
            <a:ext cx="2876550" cy="7143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Palatino Linotype" panose="02040502050505030304" pitchFamily="18" charset="0"/>
              </a:rPr>
              <a:t>Dr. Abozayd Abdulazim</a:t>
            </a:r>
          </a:p>
          <a:p>
            <a:pPr algn="ctr"/>
            <a:r>
              <a:rPr lang="en-US" sz="1600" dirty="0">
                <a:latin typeface="Palatino Linotype" panose="02040502050505030304" pitchFamily="18" charset="0"/>
              </a:rPr>
              <a:t>Member of the Committee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399C1A39-3936-40E0-A7C6-7E325CDA0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EF7-B121-4EE1-B015-EE039E903D7F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753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1A4E3079-E7EE-47AE-90CD-10FDB7E1C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815" y="104331"/>
            <a:ext cx="11523636" cy="1299166"/>
          </a:xfrm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Development Partners</a:t>
            </a:r>
            <a:endParaRPr lang="ru-RU" b="1" dirty="0">
              <a:ln w="0"/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9CCB3EA-9F58-4738-9874-3B52C1D0FD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2924" y="3509237"/>
            <a:ext cx="2880000" cy="28800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CEC2CCD7-1049-44CC-BFAB-1EDC6B9323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9670" y="2864022"/>
            <a:ext cx="5400000" cy="1129956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766DCD59-52A0-4350-9E40-56A10EB2B89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077" y="4056653"/>
            <a:ext cx="7200000" cy="2800800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0E35F4B5-6411-49B9-8C79-73761D0F6B3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269759" y="1529737"/>
            <a:ext cx="2880000" cy="946304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5FCA7486-04CE-48E2-820D-5FD6F499E57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076" y="1381910"/>
            <a:ext cx="3277057" cy="1390844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A449472-148B-4FF0-93C1-90B9467F3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EF7-B121-4EE1-B015-EE039E903D7F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7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F896A9A1-5B01-4E2A-9698-958FDC8AC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0401" y="5366321"/>
            <a:ext cx="6611199" cy="1066800"/>
          </a:xfrm>
        </p:spPr>
        <p:txBody>
          <a:bodyPr rtlCol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>
                <a:solidFill>
                  <a:srgbClr val="002060"/>
                </a:solidFill>
                <a:latin typeface="Microsoft PhagsPa" panose="020B0502040204020203" pitchFamily="34" charset="0"/>
                <a:cs typeface="Times New Roman" panose="02020603050405020304" pitchFamily="18" charset="0"/>
              </a:rPr>
              <a:t>Islamic Finance to enhance your well-being</a:t>
            </a:r>
            <a:endParaRPr lang="ru-RU" sz="2400" b="1" dirty="0">
              <a:solidFill>
                <a:srgbClr val="002060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D5281D3F-76F2-4171-B7E0-239851B9C3EF}"/>
              </a:ext>
            </a:extLst>
          </p:cNvPr>
          <p:cNvSpPr txBox="1">
            <a:spLocks/>
          </p:cNvSpPr>
          <p:nvPr/>
        </p:nvSpPr>
        <p:spPr>
          <a:xfrm>
            <a:off x="2938028" y="1733550"/>
            <a:ext cx="3157972" cy="3495650"/>
          </a:xfrm>
          <a:prstGeom prst="rect">
            <a:avLst/>
          </a:prstGeom>
        </p:spPr>
        <p:txBody>
          <a:bodyPr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g-Cyrl-TJ" dirty="0"/>
              <a:t>	</a:t>
            </a:r>
            <a:endParaRPr lang="en-US" dirty="0"/>
          </a:p>
          <a:p>
            <a:pPr marL="0" indent="0">
              <a:lnSpc>
                <a:spcPct val="170000"/>
              </a:lnSpc>
              <a:buNone/>
            </a:pPr>
            <a:r>
              <a:rPr lang="en-US" u="sng" dirty="0">
                <a:latin typeface="Palatino Linotype" panose="02040502050505030304" pitchFamily="18" charset="0"/>
                <a:hlinkClick r:id="rId2"/>
              </a:rPr>
              <a:t>https</a:t>
            </a:r>
            <a:r>
              <a:rPr lang="ru-RU" u="sng" dirty="0">
                <a:latin typeface="Palatino Linotype" panose="02040502050505030304" pitchFamily="18" charset="0"/>
                <a:hlinkClick r:id="rId2"/>
              </a:rPr>
              <a:t>://</a:t>
            </a:r>
            <a:r>
              <a:rPr lang="en-US" u="sng" dirty="0">
                <a:latin typeface="Palatino Linotype" panose="02040502050505030304" pitchFamily="18" charset="0"/>
                <a:hlinkClick r:id="rId2"/>
              </a:rPr>
              <a:t>ibw</a:t>
            </a:r>
            <a:r>
              <a:rPr lang="ru-RU" u="sng" dirty="0">
                <a:latin typeface="Palatino Linotype" panose="02040502050505030304" pitchFamily="18" charset="0"/>
                <a:hlinkClick r:id="rId2"/>
              </a:rPr>
              <a:t>.</a:t>
            </a:r>
            <a:r>
              <a:rPr lang="en-US" u="sng" dirty="0">
                <a:latin typeface="Palatino Linotype" panose="02040502050505030304" pitchFamily="18" charset="0"/>
                <a:hlinkClick r:id="rId2"/>
              </a:rPr>
              <a:t>tj</a:t>
            </a:r>
            <a:endParaRPr lang="tg-Cyrl-TJ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3000" u="sng" dirty="0">
              <a:hlinkClick r:id="rId3"/>
            </a:endParaRPr>
          </a:p>
          <a:p>
            <a:pPr marL="0" indent="0">
              <a:buNone/>
            </a:pPr>
            <a:r>
              <a:rPr lang="en-US" u="sng" dirty="0">
                <a:latin typeface="Palatino Linotype" panose="02040502050505030304" pitchFamily="18" charset="0"/>
                <a:hlinkClick r:id="rId3"/>
              </a:rPr>
              <a:t>info</a:t>
            </a:r>
            <a:r>
              <a:rPr lang="ru-RU" u="sng" dirty="0">
                <a:latin typeface="Palatino Linotype" panose="02040502050505030304" pitchFamily="18" charset="0"/>
                <a:hlinkClick r:id="rId3"/>
              </a:rPr>
              <a:t>@</a:t>
            </a:r>
            <a:r>
              <a:rPr lang="en-US" u="sng" dirty="0">
                <a:latin typeface="Palatino Linotype" panose="02040502050505030304" pitchFamily="18" charset="0"/>
                <a:hlinkClick r:id="rId3"/>
              </a:rPr>
              <a:t>ibw</a:t>
            </a:r>
            <a:r>
              <a:rPr lang="ru-RU" u="sng" dirty="0">
                <a:latin typeface="Palatino Linotype" panose="02040502050505030304" pitchFamily="18" charset="0"/>
                <a:hlinkClick r:id="rId3"/>
              </a:rPr>
              <a:t>.</a:t>
            </a:r>
            <a:r>
              <a:rPr lang="en-US" u="sng" dirty="0">
                <a:latin typeface="Palatino Linotype" panose="02040502050505030304" pitchFamily="18" charset="0"/>
                <a:hlinkClick r:id="rId3"/>
              </a:rPr>
              <a:t>tj</a:t>
            </a:r>
            <a:endParaRPr lang="tg-Cyrl-TJ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3000" dirty="0"/>
          </a:p>
          <a:p>
            <a:pPr marL="0" indent="0">
              <a:buNone/>
            </a:pPr>
            <a:r>
              <a:rPr lang="en-US" dirty="0">
                <a:latin typeface="Palatino Linotype" panose="02040502050505030304" pitchFamily="18" charset="0"/>
              </a:rPr>
              <a:t>+992 92 707 1559</a:t>
            </a:r>
          </a:p>
          <a:p>
            <a:pPr marL="0" indent="0">
              <a:buNone/>
            </a:pPr>
            <a:r>
              <a:rPr lang="en-US" dirty="0">
                <a:latin typeface="Palatino Linotype" panose="02040502050505030304" pitchFamily="18" charset="0"/>
              </a:rPr>
              <a:t>+992 48 701 4444</a:t>
            </a:r>
            <a:endParaRPr lang="ru-RU" dirty="0">
              <a:latin typeface="Palatino Linotype" panose="0204050205050503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E36D0CD-8C83-4068-80FB-F04CA042D20E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2183" y="2349000"/>
            <a:ext cx="2160000" cy="2160000"/>
          </a:xfrm>
          <a:prstGeom prst="rect">
            <a:avLst/>
          </a:prstGeom>
        </p:spPr>
      </p:pic>
      <p:pic>
        <p:nvPicPr>
          <p:cNvPr id="9" name="Рисунок 8" descr="Интернет">
            <a:extLst>
              <a:ext uri="{FF2B5EF4-FFF2-40B4-BE49-F238E27FC236}">
                <a16:creationId xmlns:a16="http://schemas.microsoft.com/office/drawing/2014/main" id="{2BED3BC4-9A39-493B-81D2-B97246E155D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405514" y="2033961"/>
            <a:ext cx="914400" cy="914400"/>
          </a:xfrm>
          <a:prstGeom prst="rect">
            <a:avLst/>
          </a:prstGeom>
        </p:spPr>
      </p:pic>
      <p:pic>
        <p:nvPicPr>
          <p:cNvPr id="11" name="Рисунок 10" descr="Электронная почта">
            <a:extLst>
              <a:ext uri="{FF2B5EF4-FFF2-40B4-BE49-F238E27FC236}">
                <a16:creationId xmlns:a16="http://schemas.microsoft.com/office/drawing/2014/main" id="{1DB6CBFA-8369-4D3A-A8CB-110DE11F491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405514" y="3050568"/>
            <a:ext cx="914400" cy="914400"/>
          </a:xfrm>
          <a:prstGeom prst="rect">
            <a:avLst/>
          </a:prstGeom>
        </p:spPr>
      </p:pic>
      <p:pic>
        <p:nvPicPr>
          <p:cNvPr id="13" name="Рисунок 12" descr="Телефон">
            <a:extLst>
              <a:ext uri="{FF2B5EF4-FFF2-40B4-BE49-F238E27FC236}">
                <a16:creationId xmlns:a16="http://schemas.microsoft.com/office/drawing/2014/main" id="{BA1A777F-9232-4EA4-9877-E9A12A67121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405514" y="4152900"/>
            <a:ext cx="914400" cy="914400"/>
          </a:xfrm>
          <a:prstGeom prst="rect">
            <a:avLst/>
          </a:prstGeom>
        </p:spPr>
      </p:pic>
      <p:sp>
        <p:nvSpPr>
          <p:cNvPr id="14" name="Заголовок 1">
            <a:extLst>
              <a:ext uri="{FF2B5EF4-FFF2-40B4-BE49-F238E27FC236}">
                <a16:creationId xmlns:a16="http://schemas.microsoft.com/office/drawing/2014/main" id="{CBA1780C-B921-42F1-8028-727A36649EB5}"/>
              </a:ext>
            </a:extLst>
          </p:cNvPr>
          <p:cNvSpPr txBox="1">
            <a:spLocks/>
          </p:cNvSpPr>
          <p:nvPr/>
        </p:nvSpPr>
        <p:spPr>
          <a:xfrm>
            <a:off x="2509838" y="365125"/>
            <a:ext cx="71723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CONTACT US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14">
            <a:extLst>
              <a:ext uri="{FF2B5EF4-FFF2-40B4-BE49-F238E27FC236}">
                <a16:creationId xmlns:a16="http://schemas.microsoft.com/office/drawing/2014/main" id="{0365B403-CFC8-4C28-8435-33E27F8B6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AEF7-B121-4EE1-B015-EE039E903D7F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30769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2302</TotalTime>
  <Words>329</Words>
  <Application>Microsoft Office PowerPoint</Application>
  <PresentationFormat>Широкоэкранный</PresentationFormat>
  <Paragraphs>65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Arial</vt:lpstr>
      <vt:lpstr>Bookman Old Style</vt:lpstr>
      <vt:lpstr>Calibri</vt:lpstr>
      <vt:lpstr>Calibri Light</vt:lpstr>
      <vt:lpstr>Microsoft PhagsPa</vt:lpstr>
      <vt:lpstr>Palatino Linotype</vt:lpstr>
      <vt:lpstr>Times New Roman</vt:lpstr>
      <vt:lpstr>Wingdings</vt:lpstr>
      <vt:lpstr>Тема Office</vt:lpstr>
      <vt:lpstr>ISLAMIC BANKING WINDOW MCF “IMON”</vt:lpstr>
      <vt:lpstr> ABOUT US </vt:lpstr>
      <vt:lpstr> ABOUT US </vt:lpstr>
      <vt:lpstr>Our mission</vt:lpstr>
      <vt:lpstr>Презентация PowerPoint</vt:lpstr>
      <vt:lpstr>MANAGEMENT BODY</vt:lpstr>
      <vt:lpstr>Презентация PowerPoint</vt:lpstr>
      <vt:lpstr>Our Development Partners</vt:lpstr>
      <vt:lpstr>Islamic Finance to enhance your well-being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РАВЗАНАИ БОНКИИ ИСЛОМИИ “ИМОН”  ISLAMIC BANKING WINDOW “IMON”</dc:title>
  <dc:creator>Akbar Hakimov</dc:creator>
  <cp:lastModifiedBy>Boymirzo Boymirzoev</cp:lastModifiedBy>
  <cp:revision>136</cp:revision>
  <cp:lastPrinted>2025-01-29T11:51:36Z</cp:lastPrinted>
  <dcterms:created xsi:type="dcterms:W3CDTF">2024-10-30T04:56:32Z</dcterms:created>
  <dcterms:modified xsi:type="dcterms:W3CDTF">2025-06-15T18:22:46Z</dcterms:modified>
</cp:coreProperties>
</file>